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Poppins" charset="1" panose="00000500000000000000"/>
      <p:regular r:id="rId17"/>
    </p:embeddedFont>
    <p:embeddedFont>
      <p:font typeface="Helvetica World" charset="1" panose="020B0500040000020004"/>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0" y="0"/>
            <a:ext cx="18288000" cy="10252759"/>
          </a:xfrm>
          <a:custGeom>
            <a:avLst/>
            <a:gdLst/>
            <a:ahLst/>
            <a:cxnLst/>
            <a:rect r="r" b="b" t="t" l="l"/>
            <a:pathLst>
              <a:path h="10252759" w="18288000">
                <a:moveTo>
                  <a:pt x="0" y="0"/>
                </a:moveTo>
                <a:lnTo>
                  <a:pt x="18288000" y="0"/>
                </a:lnTo>
                <a:lnTo>
                  <a:pt x="18288000" y="10252759"/>
                </a:lnTo>
                <a:lnTo>
                  <a:pt x="0" y="10252759"/>
                </a:lnTo>
                <a:lnTo>
                  <a:pt x="0" y="0"/>
                </a:lnTo>
                <a:close/>
              </a:path>
            </a:pathLst>
          </a:custGeom>
          <a:blipFill>
            <a:blip r:embed="rId3"/>
            <a:stretch>
              <a:fillRect l="0" t="0" r="0" b="0"/>
            </a:stretch>
          </a:blipFill>
        </p:spPr>
      </p:sp>
      <p:sp>
        <p:nvSpPr>
          <p:cNvPr name="TextBox 4" id="4"/>
          <p:cNvSpPr txBox="true"/>
          <p:nvPr/>
        </p:nvSpPr>
        <p:spPr>
          <a:xfrm rot="0">
            <a:off x="4554248" y="9126855"/>
            <a:ext cx="9179504" cy="310515"/>
          </a:xfrm>
          <a:prstGeom prst="rect">
            <a:avLst/>
          </a:prstGeom>
        </p:spPr>
        <p:txBody>
          <a:bodyPr anchor="t" rtlCol="false" tIns="0" lIns="0" bIns="0" rIns="0">
            <a:spAutoFit/>
          </a:bodyPr>
          <a:lstStyle/>
          <a:p>
            <a:pPr algn="ctr" marL="0" indent="0" lvl="1">
              <a:lnSpc>
                <a:spcPts val="2160"/>
              </a:lnSpc>
            </a:pPr>
            <a:r>
              <a:rPr lang="en-US" sz="2400" spc="-110">
                <a:solidFill>
                  <a:srgbClr val="DCF8DB"/>
                </a:solidFill>
                <a:latin typeface="Poppins"/>
                <a:ea typeface="Poppins"/>
                <a:cs typeface="Poppins"/>
                <a:sym typeface="Poppins"/>
              </a:rPr>
              <a:t>Presented by Md Inamul Hauque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60784"/>
              </a:srgbClr>
            </a:soli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551265" y="1028700"/>
            <a:ext cx="15408265" cy="8663722"/>
          </a:xfrm>
          <a:custGeom>
            <a:avLst/>
            <a:gdLst/>
            <a:ahLst/>
            <a:cxnLst/>
            <a:rect r="r" b="b" t="t" l="l"/>
            <a:pathLst>
              <a:path h="8663722" w="15408265">
                <a:moveTo>
                  <a:pt x="0" y="0"/>
                </a:moveTo>
                <a:lnTo>
                  <a:pt x="15408265" y="0"/>
                </a:lnTo>
                <a:lnTo>
                  <a:pt x="15408265" y="8663722"/>
                </a:lnTo>
                <a:lnTo>
                  <a:pt x="0" y="8663722"/>
                </a:lnTo>
                <a:lnTo>
                  <a:pt x="0" y="0"/>
                </a:lnTo>
                <a:close/>
              </a:path>
            </a:pathLst>
          </a:custGeom>
          <a:blipFill>
            <a:blip r:embed="rId3"/>
            <a:stretch>
              <a:fillRect l="-40" t="0" r="-40" b="0"/>
            </a:stretch>
          </a:blipFill>
        </p:spPr>
      </p:sp>
      <p:sp>
        <p:nvSpPr>
          <p:cNvPr name="TextBox 7" id="7"/>
          <p:cNvSpPr txBox="true"/>
          <p:nvPr/>
        </p:nvSpPr>
        <p:spPr>
          <a:xfrm rot="0">
            <a:off x="1551265" y="163519"/>
            <a:ext cx="5575039" cy="654021"/>
          </a:xfrm>
          <a:prstGeom prst="rect">
            <a:avLst/>
          </a:prstGeom>
        </p:spPr>
        <p:txBody>
          <a:bodyPr anchor="t" rtlCol="false" tIns="0" lIns="0" bIns="0" rIns="0">
            <a:spAutoFit/>
          </a:bodyPr>
          <a:lstStyle/>
          <a:p>
            <a:pPr algn="l">
              <a:lnSpc>
                <a:spcPts val="5118"/>
              </a:lnSpc>
            </a:pPr>
            <a:r>
              <a:rPr lang="en-US" sz="3655">
                <a:solidFill>
                  <a:srgbClr val="FFFFFF"/>
                </a:solidFill>
                <a:latin typeface="Poppins"/>
                <a:ea typeface="Poppins"/>
                <a:cs typeface="Poppins"/>
                <a:sym typeface="Poppins"/>
              </a:rPr>
              <a:t>Specialist FastBowlers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60784"/>
              </a:srgbClr>
            </a:soli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551265" y="1028700"/>
            <a:ext cx="15408265" cy="8663722"/>
          </a:xfrm>
          <a:custGeom>
            <a:avLst/>
            <a:gdLst/>
            <a:ahLst/>
            <a:cxnLst/>
            <a:rect r="r" b="b" t="t" l="l"/>
            <a:pathLst>
              <a:path h="8663722" w="15408265">
                <a:moveTo>
                  <a:pt x="0" y="0"/>
                </a:moveTo>
                <a:lnTo>
                  <a:pt x="15408265" y="0"/>
                </a:lnTo>
                <a:lnTo>
                  <a:pt x="15408265" y="8663722"/>
                </a:lnTo>
                <a:lnTo>
                  <a:pt x="0" y="8663722"/>
                </a:lnTo>
                <a:lnTo>
                  <a:pt x="0" y="0"/>
                </a:lnTo>
                <a:close/>
              </a:path>
            </a:pathLst>
          </a:custGeom>
          <a:blipFill>
            <a:blip r:embed="rId3"/>
            <a:stretch>
              <a:fillRect l="-203" t="0" r="-203" b="0"/>
            </a:stretch>
          </a:blipFill>
        </p:spPr>
      </p:sp>
      <p:sp>
        <p:nvSpPr>
          <p:cNvPr name="TextBox 7" id="7"/>
          <p:cNvSpPr txBox="true"/>
          <p:nvPr/>
        </p:nvSpPr>
        <p:spPr>
          <a:xfrm rot="0">
            <a:off x="1551265" y="163519"/>
            <a:ext cx="5575039" cy="654021"/>
          </a:xfrm>
          <a:prstGeom prst="rect">
            <a:avLst/>
          </a:prstGeom>
        </p:spPr>
        <p:txBody>
          <a:bodyPr anchor="t" rtlCol="false" tIns="0" lIns="0" bIns="0" rIns="0">
            <a:spAutoFit/>
          </a:bodyPr>
          <a:lstStyle/>
          <a:p>
            <a:pPr algn="l">
              <a:lnSpc>
                <a:spcPts val="5118"/>
              </a:lnSpc>
            </a:pPr>
            <a:r>
              <a:rPr lang="en-US" sz="3655">
                <a:solidFill>
                  <a:srgbClr val="FFFFFF"/>
                </a:solidFill>
                <a:latin typeface="Poppins"/>
                <a:ea typeface="Poppins"/>
                <a:cs typeface="Poppins"/>
                <a:sym typeface="Poppins"/>
              </a:rPr>
              <a:t>Best 11 Players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60784"/>
              </a:srgbClr>
            </a:soli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614872" y="661599"/>
            <a:ext cx="13058257" cy="1683306"/>
            <a:chOff x="0" y="0"/>
            <a:chExt cx="3439212" cy="443340"/>
          </a:xfrm>
        </p:grpSpPr>
        <p:sp>
          <p:nvSpPr>
            <p:cNvPr name="Freeform 7" id="7"/>
            <p:cNvSpPr/>
            <p:nvPr/>
          </p:nvSpPr>
          <p:spPr>
            <a:xfrm flipH="false" flipV="false" rot="0">
              <a:off x="0" y="0"/>
              <a:ext cx="3439212" cy="443340"/>
            </a:xfrm>
            <a:custGeom>
              <a:avLst/>
              <a:gdLst/>
              <a:ahLst/>
              <a:cxnLst/>
              <a:rect r="r" b="b" t="t" l="l"/>
              <a:pathLst>
                <a:path h="443340" w="3439212">
                  <a:moveTo>
                    <a:pt x="8893" y="0"/>
                  </a:moveTo>
                  <a:lnTo>
                    <a:pt x="3430319" y="0"/>
                  </a:lnTo>
                  <a:cubicBezTo>
                    <a:pt x="3432677" y="0"/>
                    <a:pt x="3434939" y="937"/>
                    <a:pt x="3436607" y="2605"/>
                  </a:cubicBezTo>
                  <a:cubicBezTo>
                    <a:pt x="3438275" y="4273"/>
                    <a:pt x="3439212" y="6535"/>
                    <a:pt x="3439212" y="8893"/>
                  </a:cubicBezTo>
                  <a:lnTo>
                    <a:pt x="3439212" y="434447"/>
                  </a:lnTo>
                  <a:cubicBezTo>
                    <a:pt x="3439212" y="439358"/>
                    <a:pt x="3435230" y="443340"/>
                    <a:pt x="3430319" y="443340"/>
                  </a:cubicBezTo>
                  <a:lnTo>
                    <a:pt x="8893" y="443340"/>
                  </a:lnTo>
                  <a:cubicBezTo>
                    <a:pt x="6535" y="443340"/>
                    <a:pt x="4273" y="442403"/>
                    <a:pt x="2605" y="440735"/>
                  </a:cubicBezTo>
                  <a:cubicBezTo>
                    <a:pt x="937" y="439067"/>
                    <a:pt x="0" y="436805"/>
                    <a:pt x="0" y="434447"/>
                  </a:cubicBezTo>
                  <a:lnTo>
                    <a:pt x="0" y="8893"/>
                  </a:lnTo>
                  <a:cubicBezTo>
                    <a:pt x="0" y="6535"/>
                    <a:pt x="937" y="4273"/>
                    <a:pt x="2605" y="2605"/>
                  </a:cubicBezTo>
                  <a:cubicBezTo>
                    <a:pt x="4273" y="937"/>
                    <a:pt x="6535" y="0"/>
                    <a:pt x="8893" y="0"/>
                  </a:cubicBezTo>
                  <a:close/>
                </a:path>
              </a:pathLst>
            </a:custGeom>
            <a:solidFill>
              <a:srgbClr val="FFFFFF">
                <a:alpha val="94902"/>
              </a:srgbClr>
            </a:solidFill>
            <a:ln w="9525" cap="sq">
              <a:solidFill>
                <a:srgbClr val="000000">
                  <a:alpha val="94902"/>
                </a:srgbClr>
              </a:solidFill>
              <a:prstDash val="solid"/>
              <a:miter/>
            </a:ln>
          </p:spPr>
        </p:sp>
        <p:sp>
          <p:nvSpPr>
            <p:cNvPr name="TextBox 8" id="8"/>
            <p:cNvSpPr txBox="true"/>
            <p:nvPr/>
          </p:nvSpPr>
          <p:spPr>
            <a:xfrm>
              <a:off x="0" y="-38100"/>
              <a:ext cx="3439212" cy="48144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5832877" y="1057992"/>
            <a:ext cx="6622245" cy="919095"/>
          </a:xfrm>
          <a:prstGeom prst="rect">
            <a:avLst/>
          </a:prstGeom>
        </p:spPr>
        <p:txBody>
          <a:bodyPr anchor="t" rtlCol="false" tIns="0" lIns="0" bIns="0" rIns="0">
            <a:spAutoFit/>
          </a:bodyPr>
          <a:lstStyle/>
          <a:p>
            <a:pPr algn="l" marL="0" indent="0" lvl="1">
              <a:lnSpc>
                <a:spcPts val="7291"/>
              </a:lnSpc>
            </a:pPr>
            <a:r>
              <a:rPr lang="en-US" sz="6232" spc="-87">
                <a:solidFill>
                  <a:srgbClr val="2C6B65"/>
                </a:solidFill>
                <a:latin typeface="Helvetica World"/>
                <a:ea typeface="Helvetica World"/>
                <a:cs typeface="Helvetica World"/>
                <a:sym typeface="Helvetica World"/>
              </a:rPr>
              <a:t>Problem Statement</a:t>
            </a:r>
          </a:p>
        </p:txBody>
      </p:sp>
      <p:grpSp>
        <p:nvGrpSpPr>
          <p:cNvPr name="Group 10" id="10"/>
          <p:cNvGrpSpPr/>
          <p:nvPr/>
        </p:nvGrpSpPr>
        <p:grpSpPr>
          <a:xfrm rot="0">
            <a:off x="2614872" y="2881273"/>
            <a:ext cx="13058257" cy="5547141"/>
            <a:chOff x="0" y="0"/>
            <a:chExt cx="3439212" cy="1460976"/>
          </a:xfrm>
        </p:grpSpPr>
        <p:sp>
          <p:nvSpPr>
            <p:cNvPr name="Freeform 11" id="11"/>
            <p:cNvSpPr/>
            <p:nvPr/>
          </p:nvSpPr>
          <p:spPr>
            <a:xfrm flipH="false" flipV="false" rot="0">
              <a:off x="0" y="0"/>
              <a:ext cx="3439212" cy="1460976"/>
            </a:xfrm>
            <a:custGeom>
              <a:avLst/>
              <a:gdLst/>
              <a:ahLst/>
              <a:cxnLst/>
              <a:rect r="r" b="b" t="t" l="l"/>
              <a:pathLst>
                <a:path h="1460976" w="3439212">
                  <a:moveTo>
                    <a:pt x="8893" y="0"/>
                  </a:moveTo>
                  <a:lnTo>
                    <a:pt x="3430319" y="0"/>
                  </a:lnTo>
                  <a:cubicBezTo>
                    <a:pt x="3432677" y="0"/>
                    <a:pt x="3434939" y="937"/>
                    <a:pt x="3436607" y="2605"/>
                  </a:cubicBezTo>
                  <a:cubicBezTo>
                    <a:pt x="3438275" y="4273"/>
                    <a:pt x="3439212" y="6535"/>
                    <a:pt x="3439212" y="8893"/>
                  </a:cubicBezTo>
                  <a:lnTo>
                    <a:pt x="3439212" y="1452082"/>
                  </a:lnTo>
                  <a:cubicBezTo>
                    <a:pt x="3439212" y="1454441"/>
                    <a:pt x="3438275" y="1456703"/>
                    <a:pt x="3436607" y="1458371"/>
                  </a:cubicBezTo>
                  <a:cubicBezTo>
                    <a:pt x="3434939" y="1460039"/>
                    <a:pt x="3432677" y="1460976"/>
                    <a:pt x="3430319" y="1460976"/>
                  </a:cubicBezTo>
                  <a:lnTo>
                    <a:pt x="8893" y="1460976"/>
                  </a:lnTo>
                  <a:cubicBezTo>
                    <a:pt x="6535" y="1460976"/>
                    <a:pt x="4273" y="1460039"/>
                    <a:pt x="2605" y="1458371"/>
                  </a:cubicBezTo>
                  <a:cubicBezTo>
                    <a:pt x="937" y="1456703"/>
                    <a:pt x="0" y="1454441"/>
                    <a:pt x="0" y="1452082"/>
                  </a:cubicBezTo>
                  <a:lnTo>
                    <a:pt x="0" y="8893"/>
                  </a:lnTo>
                  <a:cubicBezTo>
                    <a:pt x="0" y="6535"/>
                    <a:pt x="937" y="4273"/>
                    <a:pt x="2605" y="2605"/>
                  </a:cubicBezTo>
                  <a:cubicBezTo>
                    <a:pt x="4273" y="937"/>
                    <a:pt x="6535" y="0"/>
                    <a:pt x="8893" y="0"/>
                  </a:cubicBezTo>
                  <a:close/>
                </a:path>
              </a:pathLst>
            </a:custGeom>
            <a:solidFill>
              <a:srgbClr val="FFFFFF">
                <a:alpha val="94902"/>
              </a:srgbClr>
            </a:solidFill>
            <a:ln w="9525" cap="sq">
              <a:solidFill>
                <a:srgbClr val="000000">
                  <a:alpha val="94902"/>
                </a:srgbClr>
              </a:solidFill>
              <a:prstDash val="solid"/>
              <a:miter/>
            </a:ln>
          </p:spPr>
        </p:sp>
        <p:sp>
          <p:nvSpPr>
            <p:cNvPr name="TextBox 12" id="12"/>
            <p:cNvSpPr txBox="true"/>
            <p:nvPr/>
          </p:nvSpPr>
          <p:spPr>
            <a:xfrm>
              <a:off x="0" y="-38100"/>
              <a:ext cx="3439212" cy="1499076"/>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3258966" y="3208369"/>
            <a:ext cx="11770068" cy="4192002"/>
          </a:xfrm>
          <a:prstGeom prst="rect">
            <a:avLst/>
          </a:prstGeom>
        </p:spPr>
        <p:txBody>
          <a:bodyPr anchor="t" rtlCol="false" tIns="0" lIns="0" bIns="0" rIns="0">
            <a:spAutoFit/>
          </a:bodyPr>
          <a:lstStyle/>
          <a:p>
            <a:pPr algn="l">
              <a:lnSpc>
                <a:spcPts val="4144"/>
              </a:lnSpc>
            </a:pPr>
            <a:r>
              <a:rPr lang="en-US" sz="2960">
                <a:solidFill>
                  <a:srgbClr val="2C6B65"/>
                </a:solidFill>
                <a:latin typeface="Poppins"/>
                <a:ea typeface="Poppins"/>
                <a:cs typeface="Poppins"/>
                <a:sym typeface="Poppins"/>
              </a:rPr>
              <a:t>Planet Sporta has Challenged planet Earth to play cricket, and Nick Fury has assembled the secret agents of field to work this project to find out the best 1 players based on the T20 world cup cricket data. </a:t>
            </a:r>
          </a:p>
          <a:p>
            <a:pPr algn="l">
              <a:lnSpc>
                <a:spcPts val="4144"/>
              </a:lnSpc>
            </a:pPr>
          </a:p>
          <a:p>
            <a:pPr algn="l" marL="639181" indent="-319591" lvl="1">
              <a:lnSpc>
                <a:spcPts val="4144"/>
              </a:lnSpc>
              <a:buFont typeface="Arial"/>
              <a:buChar char="•"/>
            </a:pPr>
            <a:r>
              <a:rPr lang="en-US" sz="2960">
                <a:solidFill>
                  <a:srgbClr val="2C6B65"/>
                </a:solidFill>
                <a:latin typeface="Poppins"/>
                <a:ea typeface="Poppins"/>
                <a:cs typeface="Poppins"/>
                <a:sym typeface="Poppins"/>
              </a:rPr>
              <a:t>The team should be able to score at least 180 runs on an average</a:t>
            </a:r>
          </a:p>
          <a:p>
            <a:pPr algn="l" marL="639181" indent="-319591" lvl="1">
              <a:lnSpc>
                <a:spcPts val="4144"/>
              </a:lnSpc>
              <a:buFont typeface="Arial"/>
              <a:buChar char="•"/>
            </a:pPr>
            <a:r>
              <a:rPr lang="en-US" sz="2960">
                <a:solidFill>
                  <a:srgbClr val="2C6B65"/>
                </a:solidFill>
                <a:latin typeface="Poppins"/>
                <a:ea typeface="Poppins"/>
                <a:cs typeface="Poppins"/>
                <a:sym typeface="Poppins"/>
              </a:rPr>
              <a:t>They should be to defend 150 runs on an average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60784"/>
              </a:srgbClr>
            </a:soli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854027" y="688751"/>
            <a:ext cx="16405273" cy="3934093"/>
          </a:xfrm>
          <a:custGeom>
            <a:avLst/>
            <a:gdLst/>
            <a:ahLst/>
            <a:cxnLst/>
            <a:rect r="r" b="b" t="t" l="l"/>
            <a:pathLst>
              <a:path h="3934093" w="16405273">
                <a:moveTo>
                  <a:pt x="0" y="0"/>
                </a:moveTo>
                <a:lnTo>
                  <a:pt x="16405273" y="0"/>
                </a:lnTo>
                <a:lnTo>
                  <a:pt x="16405273" y="3934093"/>
                </a:lnTo>
                <a:lnTo>
                  <a:pt x="0" y="3934093"/>
                </a:lnTo>
                <a:lnTo>
                  <a:pt x="0" y="0"/>
                </a:lnTo>
                <a:close/>
              </a:path>
            </a:pathLst>
          </a:custGeom>
          <a:blipFill>
            <a:blip r:embed="rId3"/>
            <a:stretch>
              <a:fillRect l="-1965" t="-38709" r="-1190" b="-103161"/>
            </a:stretch>
          </a:blipFill>
        </p:spPr>
      </p:sp>
      <p:grpSp>
        <p:nvGrpSpPr>
          <p:cNvPr name="Group 7" id="7"/>
          <p:cNvGrpSpPr/>
          <p:nvPr/>
        </p:nvGrpSpPr>
        <p:grpSpPr>
          <a:xfrm rot="0">
            <a:off x="854027" y="4890808"/>
            <a:ext cx="16405273" cy="4562725"/>
            <a:chOff x="0" y="0"/>
            <a:chExt cx="4320730" cy="1201705"/>
          </a:xfrm>
        </p:grpSpPr>
        <p:sp>
          <p:nvSpPr>
            <p:cNvPr name="Freeform 8" id="8"/>
            <p:cNvSpPr/>
            <p:nvPr/>
          </p:nvSpPr>
          <p:spPr>
            <a:xfrm flipH="false" flipV="false" rot="0">
              <a:off x="0" y="0"/>
              <a:ext cx="4320730" cy="1201705"/>
            </a:xfrm>
            <a:custGeom>
              <a:avLst/>
              <a:gdLst/>
              <a:ahLst/>
              <a:cxnLst/>
              <a:rect r="r" b="b" t="t" l="l"/>
              <a:pathLst>
                <a:path h="1201705" w="4320730">
                  <a:moveTo>
                    <a:pt x="7079" y="0"/>
                  </a:moveTo>
                  <a:lnTo>
                    <a:pt x="4313652" y="0"/>
                  </a:lnTo>
                  <a:cubicBezTo>
                    <a:pt x="4317561" y="0"/>
                    <a:pt x="4320730" y="3169"/>
                    <a:pt x="4320730" y="7079"/>
                  </a:cubicBezTo>
                  <a:lnTo>
                    <a:pt x="4320730" y="1194627"/>
                  </a:lnTo>
                  <a:cubicBezTo>
                    <a:pt x="4320730" y="1198536"/>
                    <a:pt x="4317561" y="1201705"/>
                    <a:pt x="4313652" y="1201705"/>
                  </a:cubicBezTo>
                  <a:lnTo>
                    <a:pt x="7079" y="1201705"/>
                  </a:lnTo>
                  <a:cubicBezTo>
                    <a:pt x="3169" y="1201705"/>
                    <a:pt x="0" y="1198536"/>
                    <a:pt x="0" y="1194627"/>
                  </a:cubicBezTo>
                  <a:lnTo>
                    <a:pt x="0" y="7079"/>
                  </a:lnTo>
                  <a:cubicBezTo>
                    <a:pt x="0" y="3169"/>
                    <a:pt x="3169" y="0"/>
                    <a:pt x="7079" y="0"/>
                  </a:cubicBezTo>
                  <a:close/>
                </a:path>
              </a:pathLst>
            </a:custGeom>
            <a:solidFill>
              <a:srgbClr val="FFFFFF">
                <a:alpha val="94902"/>
              </a:srgbClr>
            </a:solidFill>
            <a:ln w="9525" cap="sq">
              <a:solidFill>
                <a:srgbClr val="000000">
                  <a:alpha val="94902"/>
                </a:srgbClr>
              </a:solidFill>
              <a:prstDash val="solid"/>
              <a:miter/>
            </a:ln>
          </p:spPr>
        </p:sp>
        <p:sp>
          <p:nvSpPr>
            <p:cNvPr name="TextBox 9" id="9"/>
            <p:cNvSpPr txBox="true"/>
            <p:nvPr/>
          </p:nvSpPr>
          <p:spPr>
            <a:xfrm>
              <a:off x="0" y="-38100"/>
              <a:ext cx="4320730" cy="1239805"/>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653911" y="5561078"/>
            <a:ext cx="14805505" cy="3145985"/>
          </a:xfrm>
          <a:prstGeom prst="rect">
            <a:avLst/>
          </a:prstGeom>
        </p:spPr>
        <p:txBody>
          <a:bodyPr anchor="t" rtlCol="false" tIns="0" lIns="0" bIns="0" rIns="0">
            <a:spAutoFit/>
          </a:bodyPr>
          <a:lstStyle/>
          <a:p>
            <a:pPr algn="l">
              <a:lnSpc>
                <a:spcPts val="4147"/>
              </a:lnSpc>
            </a:pPr>
            <a:r>
              <a:rPr lang="en-US" sz="2962">
                <a:solidFill>
                  <a:srgbClr val="2C6B65"/>
                </a:solidFill>
                <a:latin typeface="Poppins"/>
                <a:ea typeface="Poppins"/>
                <a:cs typeface="Poppins"/>
                <a:sym typeface="Poppins"/>
              </a:rPr>
              <a:t>This visualization shows the top players based on innings batted, batting average, batting strike rate, boundary percentage, and batting position.</a:t>
            </a:r>
          </a:p>
          <a:p>
            <a:pPr algn="l">
              <a:lnSpc>
                <a:spcPts val="4147"/>
              </a:lnSpc>
            </a:pPr>
          </a:p>
          <a:p>
            <a:pPr algn="l">
              <a:lnSpc>
                <a:spcPts val="4147"/>
              </a:lnSpc>
            </a:pPr>
            <a:r>
              <a:rPr lang="en-US" sz="2962">
                <a:solidFill>
                  <a:srgbClr val="2C6B65"/>
                </a:solidFill>
                <a:latin typeface="Poppins"/>
                <a:ea typeface="Poppins"/>
                <a:cs typeface="Poppins"/>
                <a:sym typeface="Poppins"/>
              </a:rPr>
              <a:t>By hovering the cursor over a player's name, you can see individual player performance match by match.</a:t>
            </a:r>
          </a:p>
          <a:p>
            <a:pPr algn="l">
              <a:lnSpc>
                <a:spcPts val="4147"/>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60784"/>
              </a:srgbClr>
            </a:soli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854027" y="6425678"/>
            <a:ext cx="16405273" cy="3298570"/>
            <a:chOff x="0" y="0"/>
            <a:chExt cx="4320730" cy="868759"/>
          </a:xfrm>
        </p:grpSpPr>
        <p:sp>
          <p:nvSpPr>
            <p:cNvPr name="Freeform 7" id="7"/>
            <p:cNvSpPr/>
            <p:nvPr/>
          </p:nvSpPr>
          <p:spPr>
            <a:xfrm flipH="false" flipV="false" rot="0">
              <a:off x="0" y="0"/>
              <a:ext cx="4320730" cy="868759"/>
            </a:xfrm>
            <a:custGeom>
              <a:avLst/>
              <a:gdLst/>
              <a:ahLst/>
              <a:cxnLst/>
              <a:rect r="r" b="b" t="t" l="l"/>
              <a:pathLst>
                <a:path h="868759" w="4320730">
                  <a:moveTo>
                    <a:pt x="7079" y="0"/>
                  </a:moveTo>
                  <a:lnTo>
                    <a:pt x="4313652" y="0"/>
                  </a:lnTo>
                  <a:cubicBezTo>
                    <a:pt x="4317561" y="0"/>
                    <a:pt x="4320730" y="3169"/>
                    <a:pt x="4320730" y="7079"/>
                  </a:cubicBezTo>
                  <a:lnTo>
                    <a:pt x="4320730" y="861680"/>
                  </a:lnTo>
                  <a:cubicBezTo>
                    <a:pt x="4320730" y="865590"/>
                    <a:pt x="4317561" y="868759"/>
                    <a:pt x="4313652" y="868759"/>
                  </a:cubicBezTo>
                  <a:lnTo>
                    <a:pt x="7079" y="868759"/>
                  </a:lnTo>
                  <a:cubicBezTo>
                    <a:pt x="3169" y="868759"/>
                    <a:pt x="0" y="865590"/>
                    <a:pt x="0" y="861680"/>
                  </a:cubicBezTo>
                  <a:lnTo>
                    <a:pt x="0" y="7079"/>
                  </a:lnTo>
                  <a:cubicBezTo>
                    <a:pt x="0" y="3169"/>
                    <a:pt x="3169" y="0"/>
                    <a:pt x="7079" y="0"/>
                  </a:cubicBezTo>
                  <a:close/>
                </a:path>
              </a:pathLst>
            </a:custGeom>
            <a:solidFill>
              <a:srgbClr val="FFFFFF">
                <a:alpha val="94902"/>
              </a:srgbClr>
            </a:solidFill>
            <a:ln w="9525" cap="sq">
              <a:solidFill>
                <a:srgbClr val="000000">
                  <a:alpha val="94902"/>
                </a:srgbClr>
              </a:solidFill>
              <a:prstDash val="solid"/>
              <a:miter/>
            </a:ln>
          </p:spPr>
        </p:sp>
        <p:sp>
          <p:nvSpPr>
            <p:cNvPr name="TextBox 8" id="8"/>
            <p:cNvSpPr txBox="true"/>
            <p:nvPr/>
          </p:nvSpPr>
          <p:spPr>
            <a:xfrm>
              <a:off x="0" y="-38100"/>
              <a:ext cx="4320730" cy="906859"/>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854027" y="664481"/>
            <a:ext cx="16405273" cy="5554541"/>
          </a:xfrm>
          <a:custGeom>
            <a:avLst/>
            <a:gdLst/>
            <a:ahLst/>
            <a:cxnLst/>
            <a:rect r="r" b="b" t="t" l="l"/>
            <a:pathLst>
              <a:path h="5554541" w="16405273">
                <a:moveTo>
                  <a:pt x="0" y="0"/>
                </a:moveTo>
                <a:lnTo>
                  <a:pt x="16405273" y="0"/>
                </a:lnTo>
                <a:lnTo>
                  <a:pt x="16405273" y="5554542"/>
                </a:lnTo>
                <a:lnTo>
                  <a:pt x="0" y="5554542"/>
                </a:lnTo>
                <a:lnTo>
                  <a:pt x="0" y="0"/>
                </a:lnTo>
                <a:close/>
              </a:path>
            </a:pathLst>
          </a:custGeom>
          <a:blipFill>
            <a:blip r:embed="rId3"/>
            <a:stretch>
              <a:fillRect l="-3227" t="-148376" r="-48557" b="-3690"/>
            </a:stretch>
          </a:blipFill>
        </p:spPr>
      </p:sp>
      <p:sp>
        <p:nvSpPr>
          <p:cNvPr name="TextBox 10" id="10"/>
          <p:cNvSpPr txBox="true"/>
          <p:nvPr/>
        </p:nvSpPr>
        <p:spPr>
          <a:xfrm rot="0">
            <a:off x="1942598" y="6869254"/>
            <a:ext cx="14228131" cy="2697168"/>
          </a:xfrm>
          <a:prstGeom prst="rect">
            <a:avLst/>
          </a:prstGeom>
        </p:spPr>
        <p:txBody>
          <a:bodyPr anchor="t" rtlCol="false" tIns="0" lIns="0" bIns="0" rIns="0">
            <a:spAutoFit/>
          </a:bodyPr>
          <a:lstStyle/>
          <a:p>
            <a:pPr algn="l">
              <a:lnSpc>
                <a:spcPts val="3587"/>
              </a:lnSpc>
            </a:pPr>
            <a:r>
              <a:rPr lang="en-US" sz="2562">
                <a:solidFill>
                  <a:srgbClr val="2C6B65"/>
                </a:solidFill>
                <a:latin typeface="Poppins"/>
                <a:ea typeface="Poppins"/>
                <a:cs typeface="Poppins"/>
                <a:sym typeface="Poppins"/>
              </a:rPr>
              <a:t>These are the trends of batting average, strike rate, average balls faced, and boundary percentage of the players, showing how they performed match by match. over the course of the season. Analyzing these metrics provides a comprehensive view of each player's performance and highlights their strengths and weaknesses in various situations.</a:t>
            </a:r>
          </a:p>
          <a:p>
            <a:pPr algn="l">
              <a:lnSpc>
                <a:spcPts val="3587"/>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60784"/>
              </a:srgbClr>
            </a:soli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0452088" y="1028700"/>
            <a:ext cx="6807212" cy="6652257"/>
            <a:chOff x="0" y="0"/>
            <a:chExt cx="1792846" cy="1752035"/>
          </a:xfrm>
        </p:grpSpPr>
        <p:sp>
          <p:nvSpPr>
            <p:cNvPr name="Freeform 7" id="7"/>
            <p:cNvSpPr/>
            <p:nvPr/>
          </p:nvSpPr>
          <p:spPr>
            <a:xfrm flipH="false" flipV="false" rot="0">
              <a:off x="0" y="0"/>
              <a:ext cx="1792846" cy="1752035"/>
            </a:xfrm>
            <a:custGeom>
              <a:avLst/>
              <a:gdLst/>
              <a:ahLst/>
              <a:cxnLst/>
              <a:rect r="r" b="b" t="t" l="l"/>
              <a:pathLst>
                <a:path h="1752035" w="1792846">
                  <a:moveTo>
                    <a:pt x="17060" y="0"/>
                  </a:moveTo>
                  <a:lnTo>
                    <a:pt x="1775786" y="0"/>
                  </a:lnTo>
                  <a:cubicBezTo>
                    <a:pt x="1780311" y="0"/>
                    <a:pt x="1784650" y="1797"/>
                    <a:pt x="1787849" y="4997"/>
                  </a:cubicBezTo>
                  <a:cubicBezTo>
                    <a:pt x="1791048" y="8196"/>
                    <a:pt x="1792846" y="12535"/>
                    <a:pt x="1792846" y="17060"/>
                  </a:cubicBezTo>
                  <a:lnTo>
                    <a:pt x="1792846" y="1734975"/>
                  </a:lnTo>
                  <a:cubicBezTo>
                    <a:pt x="1792846" y="1739500"/>
                    <a:pt x="1791048" y="1743839"/>
                    <a:pt x="1787849" y="1747038"/>
                  </a:cubicBezTo>
                  <a:cubicBezTo>
                    <a:pt x="1784650" y="1750237"/>
                    <a:pt x="1780311" y="1752035"/>
                    <a:pt x="1775786" y="1752035"/>
                  </a:cubicBezTo>
                  <a:lnTo>
                    <a:pt x="17060" y="1752035"/>
                  </a:lnTo>
                  <a:cubicBezTo>
                    <a:pt x="12535" y="1752035"/>
                    <a:pt x="8196" y="1750237"/>
                    <a:pt x="4997" y="1747038"/>
                  </a:cubicBezTo>
                  <a:cubicBezTo>
                    <a:pt x="1797" y="1743839"/>
                    <a:pt x="0" y="1739500"/>
                    <a:pt x="0" y="1734975"/>
                  </a:cubicBezTo>
                  <a:lnTo>
                    <a:pt x="0" y="17060"/>
                  </a:lnTo>
                  <a:cubicBezTo>
                    <a:pt x="0" y="12535"/>
                    <a:pt x="1797" y="8196"/>
                    <a:pt x="4997" y="4997"/>
                  </a:cubicBezTo>
                  <a:cubicBezTo>
                    <a:pt x="8196" y="1797"/>
                    <a:pt x="12535" y="0"/>
                    <a:pt x="17060" y="0"/>
                  </a:cubicBezTo>
                  <a:close/>
                </a:path>
              </a:pathLst>
            </a:custGeom>
            <a:solidFill>
              <a:srgbClr val="FFFFFF">
                <a:alpha val="94902"/>
              </a:srgbClr>
            </a:solidFill>
            <a:ln w="9525" cap="sq">
              <a:solidFill>
                <a:srgbClr val="000000">
                  <a:alpha val="94902"/>
                </a:srgbClr>
              </a:solidFill>
              <a:prstDash val="solid"/>
              <a:miter/>
            </a:ln>
          </p:spPr>
        </p:sp>
        <p:sp>
          <p:nvSpPr>
            <p:cNvPr name="TextBox 8" id="8"/>
            <p:cNvSpPr txBox="true"/>
            <p:nvPr/>
          </p:nvSpPr>
          <p:spPr>
            <a:xfrm>
              <a:off x="0" y="-38100"/>
              <a:ext cx="1792846" cy="1790135"/>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028700" y="905648"/>
            <a:ext cx="9002159" cy="6775309"/>
          </a:xfrm>
          <a:custGeom>
            <a:avLst/>
            <a:gdLst/>
            <a:ahLst/>
            <a:cxnLst/>
            <a:rect r="r" b="b" t="t" l="l"/>
            <a:pathLst>
              <a:path h="6775309" w="9002159">
                <a:moveTo>
                  <a:pt x="0" y="0"/>
                </a:moveTo>
                <a:lnTo>
                  <a:pt x="9002159" y="0"/>
                </a:lnTo>
                <a:lnTo>
                  <a:pt x="9002159" y="6775309"/>
                </a:lnTo>
                <a:lnTo>
                  <a:pt x="0" y="6775309"/>
                </a:lnTo>
                <a:lnTo>
                  <a:pt x="0" y="0"/>
                </a:lnTo>
                <a:close/>
              </a:path>
            </a:pathLst>
          </a:custGeom>
          <a:blipFill>
            <a:blip r:embed="rId3"/>
            <a:stretch>
              <a:fillRect l="-227651" t="-144393" r="-5534" b="-4523"/>
            </a:stretch>
          </a:blipFill>
        </p:spPr>
      </p:sp>
      <p:sp>
        <p:nvSpPr>
          <p:cNvPr name="TextBox 10" id="10"/>
          <p:cNvSpPr txBox="true"/>
          <p:nvPr/>
        </p:nvSpPr>
        <p:spPr>
          <a:xfrm rot="0">
            <a:off x="10911986" y="1447822"/>
            <a:ext cx="5887416" cy="5614762"/>
          </a:xfrm>
          <a:prstGeom prst="rect">
            <a:avLst/>
          </a:prstGeom>
        </p:spPr>
        <p:txBody>
          <a:bodyPr anchor="t" rtlCol="false" tIns="0" lIns="0" bIns="0" rIns="0">
            <a:spAutoFit/>
          </a:bodyPr>
          <a:lstStyle/>
          <a:p>
            <a:pPr algn="l">
              <a:lnSpc>
                <a:spcPts val="3753"/>
              </a:lnSpc>
            </a:pPr>
            <a:r>
              <a:rPr lang="en-US" sz="2680">
                <a:solidFill>
                  <a:srgbClr val="2C6B65"/>
                </a:solidFill>
                <a:latin typeface="Poppins"/>
                <a:ea typeface="Poppins"/>
                <a:cs typeface="Poppins"/>
                <a:sym typeface="Poppins"/>
              </a:rPr>
              <a:t>The scatter plot analyzes a player's batting average and strike rate alongside innings batted, boundary percentage, and batting position. It reveals trends in performance, such as how a high batting average with a low strike rate suggests contact skills but a lack of aggression, while high averages and strike rates indicate effective scoring potential.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60784"/>
              </a:srgbClr>
            </a:soli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551265" y="1028700"/>
            <a:ext cx="15408265" cy="8663722"/>
          </a:xfrm>
          <a:custGeom>
            <a:avLst/>
            <a:gdLst/>
            <a:ahLst/>
            <a:cxnLst/>
            <a:rect r="r" b="b" t="t" l="l"/>
            <a:pathLst>
              <a:path h="8663722" w="15408265">
                <a:moveTo>
                  <a:pt x="0" y="0"/>
                </a:moveTo>
                <a:lnTo>
                  <a:pt x="15408265" y="0"/>
                </a:lnTo>
                <a:lnTo>
                  <a:pt x="15408265" y="8663722"/>
                </a:lnTo>
                <a:lnTo>
                  <a:pt x="0" y="8663722"/>
                </a:lnTo>
                <a:lnTo>
                  <a:pt x="0" y="0"/>
                </a:lnTo>
                <a:close/>
              </a:path>
            </a:pathLst>
          </a:custGeom>
          <a:blipFill>
            <a:blip r:embed="rId3"/>
            <a:stretch>
              <a:fillRect l="0" t="0" r="0" b="0"/>
            </a:stretch>
          </a:blipFill>
        </p:spPr>
      </p:sp>
      <p:sp>
        <p:nvSpPr>
          <p:cNvPr name="TextBox 7" id="7"/>
          <p:cNvSpPr txBox="true"/>
          <p:nvPr/>
        </p:nvSpPr>
        <p:spPr>
          <a:xfrm rot="0">
            <a:off x="1551265" y="163519"/>
            <a:ext cx="3040166" cy="654021"/>
          </a:xfrm>
          <a:prstGeom prst="rect">
            <a:avLst/>
          </a:prstGeom>
        </p:spPr>
        <p:txBody>
          <a:bodyPr anchor="t" rtlCol="false" tIns="0" lIns="0" bIns="0" rIns="0">
            <a:spAutoFit/>
          </a:bodyPr>
          <a:lstStyle/>
          <a:p>
            <a:pPr algn="l">
              <a:lnSpc>
                <a:spcPts val="5118"/>
              </a:lnSpc>
            </a:pPr>
            <a:r>
              <a:rPr lang="en-US" sz="3655">
                <a:solidFill>
                  <a:srgbClr val="FFFFFF"/>
                </a:solidFill>
                <a:latin typeface="Poppins"/>
                <a:ea typeface="Poppins"/>
                <a:cs typeface="Poppins"/>
                <a:sym typeface="Poppins"/>
              </a:rPr>
              <a:t>Power Hitters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60784"/>
              </a:srgbClr>
            </a:soli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551265" y="1028700"/>
            <a:ext cx="15408265" cy="8663722"/>
          </a:xfrm>
          <a:custGeom>
            <a:avLst/>
            <a:gdLst/>
            <a:ahLst/>
            <a:cxnLst/>
            <a:rect r="r" b="b" t="t" l="l"/>
            <a:pathLst>
              <a:path h="8663722" w="15408265">
                <a:moveTo>
                  <a:pt x="0" y="0"/>
                </a:moveTo>
                <a:lnTo>
                  <a:pt x="15408265" y="0"/>
                </a:lnTo>
                <a:lnTo>
                  <a:pt x="15408265" y="8663722"/>
                </a:lnTo>
                <a:lnTo>
                  <a:pt x="0" y="8663722"/>
                </a:lnTo>
                <a:lnTo>
                  <a:pt x="0" y="0"/>
                </a:lnTo>
                <a:close/>
              </a:path>
            </a:pathLst>
          </a:custGeom>
          <a:blipFill>
            <a:blip r:embed="rId3"/>
            <a:stretch>
              <a:fillRect l="-203" t="0" r="-203" b="0"/>
            </a:stretch>
          </a:blipFill>
        </p:spPr>
      </p:sp>
      <p:sp>
        <p:nvSpPr>
          <p:cNvPr name="TextBox 7" id="7"/>
          <p:cNvSpPr txBox="true"/>
          <p:nvPr/>
        </p:nvSpPr>
        <p:spPr>
          <a:xfrm rot="0">
            <a:off x="1551265" y="163519"/>
            <a:ext cx="3040166" cy="654021"/>
          </a:xfrm>
          <a:prstGeom prst="rect">
            <a:avLst/>
          </a:prstGeom>
        </p:spPr>
        <p:txBody>
          <a:bodyPr anchor="t" rtlCol="false" tIns="0" lIns="0" bIns="0" rIns="0">
            <a:spAutoFit/>
          </a:bodyPr>
          <a:lstStyle/>
          <a:p>
            <a:pPr algn="l">
              <a:lnSpc>
                <a:spcPts val="5118"/>
              </a:lnSpc>
            </a:pPr>
            <a:r>
              <a:rPr lang="en-US" sz="3655">
                <a:solidFill>
                  <a:srgbClr val="FFFFFF"/>
                </a:solidFill>
                <a:latin typeface="Poppins"/>
                <a:ea typeface="Poppins"/>
                <a:cs typeface="Poppins"/>
                <a:sym typeface="Poppins"/>
              </a:rPr>
              <a:t>Anchors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60784"/>
              </a:srgbClr>
            </a:soli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551265" y="1028700"/>
            <a:ext cx="15408265" cy="8663722"/>
          </a:xfrm>
          <a:custGeom>
            <a:avLst/>
            <a:gdLst/>
            <a:ahLst/>
            <a:cxnLst/>
            <a:rect r="r" b="b" t="t" l="l"/>
            <a:pathLst>
              <a:path h="8663722" w="15408265">
                <a:moveTo>
                  <a:pt x="0" y="0"/>
                </a:moveTo>
                <a:lnTo>
                  <a:pt x="15408265" y="0"/>
                </a:lnTo>
                <a:lnTo>
                  <a:pt x="15408265" y="8663722"/>
                </a:lnTo>
                <a:lnTo>
                  <a:pt x="0" y="8663722"/>
                </a:lnTo>
                <a:lnTo>
                  <a:pt x="0" y="0"/>
                </a:lnTo>
                <a:close/>
              </a:path>
            </a:pathLst>
          </a:custGeom>
          <a:blipFill>
            <a:blip r:embed="rId3"/>
            <a:stretch>
              <a:fillRect l="-203" t="0" r="-203" b="0"/>
            </a:stretch>
          </a:blipFill>
        </p:spPr>
      </p:sp>
      <p:sp>
        <p:nvSpPr>
          <p:cNvPr name="TextBox 7" id="7"/>
          <p:cNvSpPr txBox="true"/>
          <p:nvPr/>
        </p:nvSpPr>
        <p:spPr>
          <a:xfrm rot="0">
            <a:off x="1551265" y="163519"/>
            <a:ext cx="3040166" cy="654021"/>
          </a:xfrm>
          <a:prstGeom prst="rect">
            <a:avLst/>
          </a:prstGeom>
        </p:spPr>
        <p:txBody>
          <a:bodyPr anchor="t" rtlCol="false" tIns="0" lIns="0" bIns="0" rIns="0">
            <a:spAutoFit/>
          </a:bodyPr>
          <a:lstStyle/>
          <a:p>
            <a:pPr algn="l">
              <a:lnSpc>
                <a:spcPts val="5118"/>
              </a:lnSpc>
            </a:pPr>
            <a:r>
              <a:rPr lang="en-US" sz="3655">
                <a:solidFill>
                  <a:srgbClr val="FFFFFF"/>
                </a:solidFill>
                <a:latin typeface="Poppins"/>
                <a:ea typeface="Poppins"/>
                <a:cs typeface="Poppins"/>
                <a:sym typeface="Poppins"/>
              </a:rPr>
              <a:t>Finishers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60784"/>
              </a:srgbClr>
            </a:soli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551265" y="1028700"/>
            <a:ext cx="15408265" cy="8663722"/>
          </a:xfrm>
          <a:custGeom>
            <a:avLst/>
            <a:gdLst/>
            <a:ahLst/>
            <a:cxnLst/>
            <a:rect r="r" b="b" t="t" l="l"/>
            <a:pathLst>
              <a:path h="8663722" w="15408265">
                <a:moveTo>
                  <a:pt x="0" y="0"/>
                </a:moveTo>
                <a:lnTo>
                  <a:pt x="15408265" y="0"/>
                </a:lnTo>
                <a:lnTo>
                  <a:pt x="15408265" y="8663722"/>
                </a:lnTo>
                <a:lnTo>
                  <a:pt x="0" y="8663722"/>
                </a:lnTo>
                <a:lnTo>
                  <a:pt x="0" y="0"/>
                </a:lnTo>
                <a:close/>
              </a:path>
            </a:pathLst>
          </a:custGeom>
          <a:blipFill>
            <a:blip r:embed="rId3"/>
            <a:stretch>
              <a:fillRect l="-366" t="0" r="-366" b="0"/>
            </a:stretch>
          </a:blipFill>
        </p:spPr>
      </p:sp>
      <p:sp>
        <p:nvSpPr>
          <p:cNvPr name="TextBox 7" id="7"/>
          <p:cNvSpPr txBox="true"/>
          <p:nvPr/>
        </p:nvSpPr>
        <p:spPr>
          <a:xfrm rot="0">
            <a:off x="1551265" y="163519"/>
            <a:ext cx="3040166" cy="654021"/>
          </a:xfrm>
          <a:prstGeom prst="rect">
            <a:avLst/>
          </a:prstGeom>
        </p:spPr>
        <p:txBody>
          <a:bodyPr anchor="t" rtlCol="false" tIns="0" lIns="0" bIns="0" rIns="0">
            <a:spAutoFit/>
          </a:bodyPr>
          <a:lstStyle/>
          <a:p>
            <a:pPr algn="l">
              <a:lnSpc>
                <a:spcPts val="5118"/>
              </a:lnSpc>
            </a:pPr>
            <a:r>
              <a:rPr lang="en-US" sz="3655">
                <a:solidFill>
                  <a:srgbClr val="FFFFFF"/>
                </a:solidFill>
                <a:latin typeface="Poppins"/>
                <a:ea typeface="Poppins"/>
                <a:cs typeface="Poppins"/>
                <a:sym typeface="Poppins"/>
              </a:rPr>
              <a:t>All Rounders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DAGU2c9v9cA</dc:identifier>
  <dcterms:modified xsi:type="dcterms:W3CDTF">2011-08-01T06:04:30Z</dcterms:modified>
  <cp:revision>1</cp:revision>
  <dc:title>Green and Grey Modern Analysis of Results Presentation</dc:title>
</cp:coreProperties>
</file>